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65" r:id="rId5"/>
    <p:sldId id="259" r:id="rId6"/>
    <p:sldId id="266" r:id="rId7"/>
    <p:sldId id="267" r:id="rId8"/>
    <p:sldId id="268" r:id="rId9"/>
    <p:sldId id="269" r:id="rId10"/>
    <p:sldId id="270" r:id="rId11"/>
    <p:sldId id="271" r:id="rId12"/>
    <p:sldId id="273" r:id="rId13"/>
    <p:sldId id="262" r:id="rId14"/>
    <p:sldId id="274" r:id="rId15"/>
    <p:sldId id="258" r:id="rId16"/>
    <p:sldId id="264" r:id="rId17"/>
  </p:sldIdLst>
  <p:sldSz cx="9906000" cy="6858000" type="A4"/>
  <p:notesSz cx="10287000" cy="10287000"/>
  <p:embeddedFontLst>
    <p:embeddedFont>
      <p:font typeface="12롯데마트드림Bold" panose="02020603020101020101" pitchFamily="18" charset="-127"/>
      <p:regular r:id="rId18"/>
    </p:embeddedFont>
    <p:embeddedFont>
      <p:font typeface="인터파크고딕 B" panose="02000000000000000000" pitchFamily="2" charset="-127"/>
      <p:regular r:id="rId19"/>
    </p:embeddedFont>
    <p:embeddedFont>
      <p:font typeface="인터파크고딕 L" panose="02000000000000000000" pitchFamily="2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1pPr>
    <a:lvl2pPr marL="163384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2pPr>
    <a:lvl3pPr marL="326767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3pPr>
    <a:lvl4pPr marL="490151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4pPr>
    <a:lvl5pPr marL="653534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5pPr>
    <a:lvl6pPr marL="816918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6pPr>
    <a:lvl7pPr marL="980301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7pPr>
    <a:lvl8pPr marL="1143685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8pPr>
    <a:lvl9pPr marL="1307068" algn="l" defTabSz="326767" rtl="0" eaLnBrk="1" latinLnBrk="0" hangingPunct="1">
      <a:defRPr sz="6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27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AC96"/>
    <a:srgbClr val="000000"/>
    <a:srgbClr val="AE9174"/>
    <a:srgbClr val="28C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578" y="114"/>
      </p:cViewPr>
      <p:guideLst>
        <p:guide orient="horz" pos="1440"/>
        <p:guide pos="277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00" y="1420284"/>
            <a:ext cx="7484534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0801" y="2590801"/>
            <a:ext cx="6163733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83866" y="183093"/>
            <a:ext cx="19812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267" y="183093"/>
            <a:ext cx="5796845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560" y="2937934"/>
            <a:ext cx="7484534" cy="9080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5560" y="1937810"/>
            <a:ext cx="7484534" cy="100012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267" y="1066802"/>
            <a:ext cx="3889022" cy="301730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76044" y="1066802"/>
            <a:ext cx="3889022" cy="301730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268" y="1023410"/>
            <a:ext cx="3890552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268" y="1449917"/>
            <a:ext cx="3890552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72989" y="1023410"/>
            <a:ext cx="3892080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72989" y="1449917"/>
            <a:ext cx="3892080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67" y="182034"/>
            <a:ext cx="2896894" cy="774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2640" y="182036"/>
            <a:ext cx="4922427" cy="39020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67" y="956735"/>
            <a:ext cx="2896894" cy="31273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908" y="3200400"/>
            <a:ext cx="5283200" cy="37782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25908" y="408517"/>
            <a:ext cx="5283200" cy="2743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25908" y="3578226"/>
            <a:ext cx="5283200" cy="5365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267" y="183093"/>
            <a:ext cx="7924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267" y="1066802"/>
            <a:ext cx="79248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267" y="4237568"/>
            <a:ext cx="2054578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8489" y="4237568"/>
            <a:ext cx="2788356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10489" y="4237568"/>
            <a:ext cx="2054578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ED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058"/>
            <a:ext cx="9905999" cy="686664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8985761" y="-8642"/>
            <a:ext cx="920238" cy="6866642"/>
            <a:chOff x="9365476" y="2250000"/>
            <a:chExt cx="920238" cy="578571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365476" y="2250000"/>
              <a:ext cx="920238" cy="5785714"/>
            </a:xfrm>
            <a:prstGeom prst="rect">
              <a:avLst/>
            </a:prstGeom>
          </p:spPr>
        </p:pic>
      </p:grpSp>
      <p:sp>
        <p:nvSpPr>
          <p:cNvPr id="14" name="Object 5">
            <a:extLst>
              <a:ext uri="{FF2B5EF4-FFF2-40B4-BE49-F238E27FC236}">
                <a16:creationId xmlns:a16="http://schemas.microsoft.com/office/drawing/2014/main" id="{20EBA5DA-6EB5-440C-9251-6D54E9AC4F29}"/>
              </a:ext>
            </a:extLst>
          </p:cNvPr>
          <p:cNvSpPr txBox="1"/>
          <p:nvPr/>
        </p:nvSpPr>
        <p:spPr>
          <a:xfrm>
            <a:off x="2971800" y="3148168"/>
            <a:ext cx="60960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2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Noto Sans CJK KR Black" pitchFamily="34" charset="0"/>
              </a:rPr>
              <a:t>캠핑쉐어</a:t>
            </a:r>
            <a:r>
              <a:rPr lang="ko-KR" altLang="en-US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Noto Sans CJK KR Black" pitchFamily="34" charset="0"/>
              </a:rPr>
              <a:t> 웹사이트 구축 중간보고서</a:t>
            </a:r>
            <a:endParaRPr lang="en-US" sz="7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D345E37-73E0-48BE-B053-D19BB845CF6C}"/>
              </a:ext>
            </a:extLst>
          </p:cNvPr>
          <p:cNvCxnSpPr>
            <a:cxnSpLocks/>
          </p:cNvCxnSpPr>
          <p:nvPr/>
        </p:nvCxnSpPr>
        <p:spPr>
          <a:xfrm>
            <a:off x="3124200" y="3770472"/>
            <a:ext cx="57912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6CD9165-87D4-42BF-8278-43B0EC14A366}"/>
              </a:ext>
            </a:extLst>
          </p:cNvPr>
          <p:cNvSpPr txBox="1"/>
          <p:nvPr/>
        </p:nvSpPr>
        <p:spPr>
          <a:xfrm>
            <a:off x="6482839" y="3808002"/>
            <a:ext cx="2584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김가람</a:t>
            </a:r>
            <a:r>
              <a:rPr lang="en-US" altLang="ko-KR" sz="20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, </a:t>
            </a:r>
            <a:r>
              <a:rPr lang="ko-KR" altLang="en-US" sz="20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강두오</a:t>
            </a:r>
            <a:r>
              <a:rPr lang="en-US" altLang="ko-KR" sz="20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,</a:t>
            </a:r>
            <a:r>
              <a:rPr lang="ko-KR" altLang="en-US" sz="20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서해성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D947EF-AD9B-4124-BA82-D929ECCCE9E3}"/>
              </a:ext>
            </a:extLst>
          </p:cNvPr>
          <p:cNvSpPr txBox="1"/>
          <p:nvPr/>
        </p:nvSpPr>
        <p:spPr>
          <a:xfrm>
            <a:off x="9285419" y="2057400"/>
            <a:ext cx="32092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K</a:t>
            </a:r>
          </a:p>
          <a:p>
            <a:endParaRPr lang="en-US" altLang="ko-KR" sz="18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P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O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J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E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406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마이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  <a:p>
            <a:r>
              <a:rPr lang="ko-KR" altLang="en-US" sz="2400" dirty="0">
                <a:solidFill>
                  <a:srgbClr val="AE9174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페이지</a:t>
            </a:r>
            <a:endParaRPr lang="en-US" altLang="ko-KR" sz="2400" dirty="0">
              <a:solidFill>
                <a:srgbClr val="AE9174"/>
              </a:solidFill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마이페이지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221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캠핑을 이용중인 유저들의 정보 확인 및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정보 수정 기능 추가</a:t>
            </a:r>
            <a:endParaRPr lang="en-US" altLang="ko-KR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667000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캠핑후기 서비스에 들어간 기능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4060324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3120565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3099420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비밀번호 수정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3303142"/>
            <a:ext cx="3530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서비스를 이용하는 유저들의 비밀번호를 수정하기 위한 기능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402560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닉네임 수정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4229328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서비스를 이용하는 유저들의 닉네임을 수정하기 위한 기능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77BB6470-BF09-4B82-81A1-ECA2EAD29227}"/>
              </a:ext>
            </a:extLst>
          </p:cNvPr>
          <p:cNvGrpSpPr/>
          <p:nvPr/>
        </p:nvGrpSpPr>
        <p:grpSpPr>
          <a:xfrm>
            <a:off x="84946" y="4993734"/>
            <a:ext cx="548867" cy="543704"/>
            <a:chOff x="79783" y="4487101"/>
            <a:chExt cx="548867" cy="543704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6140314-DC6A-4CD1-B646-3453F19E53EB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89347C7-B0C7-4C4B-A8DD-E796E12A3CCA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0281845-7921-42D5-BCF1-AE81106BE9D0}"/>
              </a:ext>
            </a:extLst>
          </p:cNvPr>
          <p:cNvSpPr txBox="1"/>
          <p:nvPr/>
        </p:nvSpPr>
        <p:spPr>
          <a:xfrm>
            <a:off x="685800" y="4993734"/>
            <a:ext cx="2344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회원탈퇴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033102C-7774-409B-9046-CB9E7D3AFA23}"/>
              </a:ext>
            </a:extLst>
          </p:cNvPr>
          <p:cNvSpPr txBox="1"/>
          <p:nvPr/>
        </p:nvSpPr>
        <p:spPr>
          <a:xfrm>
            <a:off x="685800" y="5197456"/>
            <a:ext cx="39070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 이용자의 회원탈퇴를 하기 위한 기능 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(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회원탈퇴 로그인 불가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9FDA4CA-6D46-40A8-A3B2-15A9421D4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762" y="329139"/>
            <a:ext cx="4820440" cy="35570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3AA45B-6BB4-41E2-A4E1-3EE2FD45C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52"/>
          <a:stretch/>
        </p:blipFill>
        <p:spPr>
          <a:xfrm>
            <a:off x="4728763" y="3936459"/>
            <a:ext cx="2609050" cy="24532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3BF65B-05C1-435D-ACCF-BF18B9734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706" y="3936459"/>
            <a:ext cx="2077928" cy="245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406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회원관리 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  <a:p>
            <a:r>
              <a:rPr lang="ko-KR" altLang="en-US" sz="2400" dirty="0">
                <a:solidFill>
                  <a:srgbClr val="AE9174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페이지</a:t>
            </a:r>
            <a:endParaRPr lang="en-US" altLang="ko-KR" sz="2400" dirty="0">
              <a:solidFill>
                <a:srgbClr val="AE9174"/>
              </a:solidFill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회원관리페이지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웹사이트를 관리하는 운영진이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서비스를 이용하기 위해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가입한 회원의 정보를 관리하는 페이지</a:t>
            </a:r>
            <a:endParaRPr lang="en-US" altLang="ko-KR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667000"/>
            <a:ext cx="3610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회원관리페이지 서비스에 들어간 기능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4060324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3120565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3099420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비밀번호 수정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3303142"/>
            <a:ext cx="3530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회원가입 후 기입했던 정보를 잊어버린 유저를 위해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임의로 번호를 줄 수 있는 버튼 추가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402560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검색기능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4229328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운영진이 회원별로 검색을 하기 위한 검색 기능 도입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9FDA4CA-6D46-40A8-A3B2-15A9421D4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762" y="329139"/>
            <a:ext cx="4820440" cy="35570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3AA45B-6BB4-41E2-A4E1-3EE2FD45C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52"/>
          <a:stretch/>
        </p:blipFill>
        <p:spPr>
          <a:xfrm>
            <a:off x="4728763" y="3936459"/>
            <a:ext cx="2609050" cy="24532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3BF65B-05C1-435D-ACCF-BF18B9734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706" y="3936459"/>
            <a:ext cx="2077928" cy="245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74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1001">
            <a:extLst>
              <a:ext uri="{FF2B5EF4-FFF2-40B4-BE49-F238E27FC236}">
                <a16:creationId xmlns:a16="http://schemas.microsoft.com/office/drawing/2014/main" id="{670A74D1-08C8-4C1E-AB6E-16A8DB797718}"/>
              </a:ext>
            </a:extLst>
          </p:cNvPr>
          <p:cNvGrpSpPr/>
          <p:nvPr/>
        </p:nvGrpSpPr>
        <p:grpSpPr>
          <a:xfrm>
            <a:off x="-9525" y="1143000"/>
            <a:ext cx="4529485" cy="3560341"/>
            <a:chOff x="827703" y="3339857"/>
            <a:chExt cx="3915828" cy="3077984"/>
          </a:xfrm>
        </p:grpSpPr>
        <p:pic>
          <p:nvPicPr>
            <p:cNvPr id="56" name="Object 2">
              <a:extLst>
                <a:ext uri="{FF2B5EF4-FFF2-40B4-BE49-F238E27FC236}">
                  <a16:creationId xmlns:a16="http://schemas.microsoft.com/office/drawing/2014/main" id="{7E0D3F7E-AA35-49AB-B064-6D4D03D12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7703" y="3339857"/>
              <a:ext cx="3915828" cy="307798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AF56C7-2C31-495E-B7E7-C9468F0FC4ED}"/>
              </a:ext>
            </a:extLst>
          </p:cNvPr>
          <p:cNvSpPr txBox="1"/>
          <p:nvPr/>
        </p:nvSpPr>
        <p:spPr>
          <a:xfrm>
            <a:off x="-9525" y="1305580"/>
            <a:ext cx="1895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변동사항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F056050-5D5C-4117-89BC-1EC7FD97C0DF}"/>
              </a:ext>
            </a:extLst>
          </p:cNvPr>
          <p:cNvSpPr txBox="1"/>
          <p:nvPr/>
        </p:nvSpPr>
        <p:spPr>
          <a:xfrm>
            <a:off x="500329" y="1954177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관리자 페이지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E79DF4C9-F44B-4FFA-BEEE-95B95217D5E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126" y="2210092"/>
            <a:ext cx="4053403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D1386C87-06BC-4A8F-8423-5EB812622B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7" t="26414" r="76500" b="24029"/>
          <a:stretch/>
        </p:blipFill>
        <p:spPr>
          <a:xfrm>
            <a:off x="2987498" y="2210092"/>
            <a:ext cx="1898659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933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54">
            <a:extLst>
              <a:ext uri="{FF2B5EF4-FFF2-40B4-BE49-F238E27FC236}">
                <a16:creationId xmlns:a16="http://schemas.microsoft.com/office/drawing/2014/main" id="{62ED8768-99DA-4F7E-BEB5-552DEC4354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925" y="1350682"/>
            <a:ext cx="4677629" cy="461804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CA7C773-112A-444F-ACD7-6A3F5531F882}"/>
              </a:ext>
            </a:extLst>
          </p:cNvPr>
          <p:cNvSpPr/>
          <p:nvPr/>
        </p:nvSpPr>
        <p:spPr>
          <a:xfrm>
            <a:off x="3321908" y="2479676"/>
            <a:ext cx="2040342" cy="20467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369779-DDA5-4133-8334-B281AA10A0F8}"/>
              </a:ext>
            </a:extLst>
          </p:cNvPr>
          <p:cNvSpPr txBox="1"/>
          <p:nvPr/>
        </p:nvSpPr>
        <p:spPr>
          <a:xfrm>
            <a:off x="111897" y="228600"/>
            <a:ext cx="10406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관리자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  <a:p>
            <a:r>
              <a:rPr lang="ko-KR" altLang="en-US" sz="2400" dirty="0">
                <a:solidFill>
                  <a:srgbClr val="AE9174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페이지</a:t>
            </a:r>
            <a:endParaRPr lang="en-US" altLang="ko-KR" sz="2400" dirty="0">
              <a:solidFill>
                <a:srgbClr val="AE9174"/>
              </a:solidFill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grpSp>
        <p:nvGrpSpPr>
          <p:cNvPr id="1009" name="그룹 1009"/>
          <p:cNvGrpSpPr/>
          <p:nvPr/>
        </p:nvGrpSpPr>
        <p:grpSpPr>
          <a:xfrm>
            <a:off x="3897152" y="2565412"/>
            <a:ext cx="889855" cy="889855"/>
            <a:chOff x="5622492" y="4853079"/>
            <a:chExt cx="551483" cy="551483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22492" y="4853079"/>
              <a:ext cx="551483" cy="55148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54E939F-C5E6-42C5-A1D1-7F035E0480B5}"/>
              </a:ext>
            </a:extLst>
          </p:cNvPr>
          <p:cNvSpPr txBox="1"/>
          <p:nvPr/>
        </p:nvSpPr>
        <p:spPr>
          <a:xfrm>
            <a:off x="3888780" y="3467930"/>
            <a:ext cx="887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회원관리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B2DB58-F7A1-4E43-A330-3198EC99080D}"/>
              </a:ext>
            </a:extLst>
          </p:cNvPr>
          <p:cNvSpPr txBox="1"/>
          <p:nvPr/>
        </p:nvSpPr>
        <p:spPr>
          <a:xfrm>
            <a:off x="3204705" y="3805740"/>
            <a:ext cx="227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회원가입 유저들의 정보를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pPr algn="ctr"/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관리할 수 있는 페이지가 필요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7B4DC934-FF64-4B65-83EF-390CA076B677}"/>
              </a:ext>
            </a:extLst>
          </p:cNvPr>
          <p:cNvSpPr/>
          <p:nvPr/>
        </p:nvSpPr>
        <p:spPr>
          <a:xfrm>
            <a:off x="5494816" y="2479676"/>
            <a:ext cx="2040342" cy="20467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0C417CB-F769-405E-976E-2CEB24053B56}"/>
              </a:ext>
            </a:extLst>
          </p:cNvPr>
          <p:cNvSpPr txBox="1"/>
          <p:nvPr/>
        </p:nvSpPr>
        <p:spPr>
          <a:xfrm>
            <a:off x="6061688" y="3467930"/>
            <a:ext cx="887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게시판 관리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E63A2E3-606B-448A-9309-6B1623F6F1AC}"/>
              </a:ext>
            </a:extLst>
          </p:cNvPr>
          <p:cNvSpPr txBox="1"/>
          <p:nvPr/>
        </p:nvSpPr>
        <p:spPr>
          <a:xfrm>
            <a:off x="5377613" y="3805740"/>
            <a:ext cx="22747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메뉴관리를 하기엔 컨텐츠가 고정적이며 웹사이트 관리자가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관리할 이유가 없다고 판단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2D89342-6125-477D-B7CB-74FA6ACED261}"/>
              </a:ext>
            </a:extLst>
          </p:cNvPr>
          <p:cNvSpPr/>
          <p:nvPr/>
        </p:nvSpPr>
        <p:spPr>
          <a:xfrm>
            <a:off x="7691524" y="2479676"/>
            <a:ext cx="2040342" cy="20467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ACBA885-E536-47F2-8007-E7E36EC04997}"/>
              </a:ext>
            </a:extLst>
          </p:cNvPr>
          <p:cNvSpPr txBox="1"/>
          <p:nvPr/>
        </p:nvSpPr>
        <p:spPr>
          <a:xfrm>
            <a:off x="8258396" y="3467930"/>
            <a:ext cx="887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로그관리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BD59C1-C0E2-4004-B2A9-329DA380105C}"/>
              </a:ext>
            </a:extLst>
          </p:cNvPr>
          <p:cNvSpPr txBox="1"/>
          <p:nvPr/>
        </p:nvSpPr>
        <p:spPr>
          <a:xfrm>
            <a:off x="7574321" y="3805740"/>
            <a:ext cx="227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프로젝트 기간 동안 로그관리 페이지를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제작하기엔 무리가 있다고 판단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6248400" y="2743200"/>
            <a:ext cx="641053" cy="641053"/>
            <a:chOff x="7440474" y="3096954"/>
            <a:chExt cx="413603" cy="413603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40474" y="3096954"/>
              <a:ext cx="413603" cy="41360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364102" y="2682927"/>
            <a:ext cx="708803" cy="708803"/>
            <a:chOff x="9137096" y="4859919"/>
            <a:chExt cx="549103" cy="549103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37096" y="4859919"/>
              <a:ext cx="549103" cy="5491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1001">
            <a:extLst>
              <a:ext uri="{FF2B5EF4-FFF2-40B4-BE49-F238E27FC236}">
                <a16:creationId xmlns:a16="http://schemas.microsoft.com/office/drawing/2014/main" id="{670A74D1-08C8-4C1E-AB6E-16A8DB797718}"/>
              </a:ext>
            </a:extLst>
          </p:cNvPr>
          <p:cNvGrpSpPr/>
          <p:nvPr/>
        </p:nvGrpSpPr>
        <p:grpSpPr>
          <a:xfrm>
            <a:off x="-9525" y="1143000"/>
            <a:ext cx="4529485" cy="3560341"/>
            <a:chOff x="827703" y="3339857"/>
            <a:chExt cx="3915828" cy="3077984"/>
          </a:xfrm>
        </p:grpSpPr>
        <p:pic>
          <p:nvPicPr>
            <p:cNvPr id="56" name="Object 2">
              <a:extLst>
                <a:ext uri="{FF2B5EF4-FFF2-40B4-BE49-F238E27FC236}">
                  <a16:creationId xmlns:a16="http://schemas.microsoft.com/office/drawing/2014/main" id="{7E0D3F7E-AA35-49AB-B064-6D4D03D12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7703" y="3339857"/>
              <a:ext cx="3915828" cy="307798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AF56C7-2C31-495E-B7E7-C9468F0FC4ED}"/>
              </a:ext>
            </a:extLst>
          </p:cNvPr>
          <p:cNvSpPr txBox="1"/>
          <p:nvPr/>
        </p:nvSpPr>
        <p:spPr>
          <a:xfrm>
            <a:off x="-9525" y="130558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3. </a:t>
            </a:r>
            <a:r>
              <a:rPr lang="ko-KR" altLang="en-US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진행상황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F056050-5D5C-4117-89BC-1EC7FD97C0DF}"/>
              </a:ext>
            </a:extLst>
          </p:cNvPr>
          <p:cNvSpPr txBox="1"/>
          <p:nvPr/>
        </p:nvSpPr>
        <p:spPr>
          <a:xfrm>
            <a:off x="500329" y="1954177"/>
            <a:ext cx="1428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현재 진행상황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E79DF4C9-F44B-4FFA-BEEE-95B95217D5E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126" y="2210092"/>
            <a:ext cx="4053403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D1386C87-06BC-4A8F-8423-5EB812622B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7" t="26414" r="76500" b="24029"/>
          <a:stretch/>
        </p:blipFill>
        <p:spPr>
          <a:xfrm>
            <a:off x="2987498" y="2210092"/>
            <a:ext cx="1898659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5413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31137B10-9C7B-4D1B-8976-B8DEB438DC3F}"/>
              </a:ext>
            </a:extLst>
          </p:cNvPr>
          <p:cNvSpPr txBox="1"/>
          <p:nvPr/>
        </p:nvSpPr>
        <p:spPr>
          <a:xfrm>
            <a:off x="378454" y="228600"/>
            <a:ext cx="132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현재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  <a:p>
            <a:r>
              <a:rPr lang="ko-KR" altLang="en-US" sz="2400" dirty="0">
                <a:solidFill>
                  <a:srgbClr val="AE9174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진행현황</a:t>
            </a:r>
            <a:endParaRPr lang="en-US" altLang="ko-KR" sz="2400" dirty="0">
              <a:solidFill>
                <a:srgbClr val="AE9174"/>
              </a:solidFill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4CE73C-65F0-4A99-86F4-0409C0469FF4}"/>
              </a:ext>
            </a:extLst>
          </p:cNvPr>
          <p:cNvSpPr txBox="1"/>
          <p:nvPr/>
        </p:nvSpPr>
        <p:spPr>
          <a:xfrm>
            <a:off x="2286000" y="413266"/>
            <a:ext cx="64315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지금까지 진행된 </a:t>
            </a:r>
            <a:r>
              <a:rPr lang="ko-KR" altLang="en-US" sz="9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캠핑쉐어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웹사이트 구축 프로젝트 현황입니다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 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프로젝트 기간이 끝나더라도 저희는 마무리까지 잘 지을 예정입니다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FC483165-75F2-4BF0-9D79-DC301B9A1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0898"/>
              </p:ext>
            </p:extLst>
          </p:nvPr>
        </p:nvGraphicFramePr>
        <p:xfrm>
          <a:off x="527690" y="1143000"/>
          <a:ext cx="8921110" cy="5301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8310">
                  <a:extLst>
                    <a:ext uri="{9D8B030D-6E8A-4147-A177-3AD203B41FA5}">
                      <a16:colId xmlns:a16="http://schemas.microsoft.com/office/drawing/2014/main" val="2864846355"/>
                    </a:ext>
                  </a:extLst>
                </a:gridCol>
                <a:gridCol w="7162800">
                  <a:extLst>
                    <a:ext uri="{9D8B030D-6E8A-4147-A177-3AD203B41FA5}">
                      <a16:colId xmlns:a16="http://schemas.microsoft.com/office/drawing/2014/main" val="4161194435"/>
                    </a:ext>
                  </a:extLst>
                </a:gridCol>
              </a:tblGrid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회원가입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- 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회원가입 폼 및 기능 구현 완료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5968571"/>
                  </a:ext>
                </a:extLst>
              </a:tr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로그인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로그인 폼 및 기능 구현 완료</a:t>
                      </a:r>
                      <a:endParaRPr lang="en-US" altLang="ko-KR" sz="1200" dirty="0">
                        <a:latin typeface="인터파크고딕 B" panose="02000000000000000000" pitchFamily="2" charset="-127"/>
                        <a:ea typeface="인터파크고딕 B" panose="02000000000000000000" pitchFamily="2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200" dirty="0" err="1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소셜로그인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 구현 중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8799512"/>
                  </a:ext>
                </a:extLst>
              </a:tr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캠핑장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캠핑장 화면 구현 중</a:t>
                      </a:r>
                      <a:endParaRPr lang="en-US" altLang="ko-KR" sz="1200" dirty="0">
                        <a:latin typeface="인터파크고딕 B" panose="02000000000000000000" pitchFamily="2" charset="-127"/>
                        <a:ea typeface="인터파크고딕 B" panose="02000000000000000000" pitchFamily="2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캠핑장 기능 구현 중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9711323"/>
                  </a:ext>
                </a:extLst>
              </a:tr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게시판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- 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게시판 화면 및 기능 구현 완료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2069572"/>
                  </a:ext>
                </a:extLst>
              </a:tr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회원정보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- 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회원정보 화면 및 기능 구현 완료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9889142"/>
                  </a:ext>
                </a:extLst>
              </a:tr>
              <a:tr h="883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회원관리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- 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회원관리 폼 구현 완료</a:t>
                      </a:r>
                      <a:endParaRPr lang="en-US" altLang="ko-KR" sz="1200" dirty="0">
                        <a:latin typeface="인터파크고딕 B" panose="02000000000000000000" pitchFamily="2" charset="-127"/>
                        <a:ea typeface="인터파크고딕 B" panose="02000000000000000000" pitchFamily="2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- </a:t>
                      </a:r>
                      <a:r>
                        <a:rPr lang="ko-KR" altLang="en-US" sz="1200" dirty="0">
                          <a:latin typeface="인터파크고딕 B" panose="02000000000000000000" pitchFamily="2" charset="-127"/>
                          <a:ea typeface="인터파크고딕 B" panose="02000000000000000000" pitchFamily="2" charset="-127"/>
                        </a:rPr>
                        <a:t>회원관리 기능 구현 중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569643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C2AC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D14645EC-0EFB-4247-9581-24DCC349709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664" y="651166"/>
            <a:ext cx="5283200" cy="5504445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1737" y="2762521"/>
            <a:ext cx="5165844" cy="1835815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917572" y="3375629"/>
            <a:ext cx="3836028" cy="586771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24A6AD2-87C6-450D-86FA-4116FBFAAC36}"/>
              </a:ext>
            </a:extLst>
          </p:cNvPr>
          <p:cNvCxnSpPr/>
          <p:nvPr/>
        </p:nvCxnSpPr>
        <p:spPr>
          <a:xfrm>
            <a:off x="7239000" y="3886200"/>
            <a:ext cx="2362200" cy="0"/>
          </a:xfrm>
          <a:prstGeom prst="line">
            <a:avLst/>
          </a:prstGeom>
          <a:ln w="12700">
            <a:solidFill>
              <a:srgbClr val="C2AC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8100" y="0"/>
            <a:ext cx="9944100" cy="685800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1556" y="-6107"/>
            <a:ext cx="3858845" cy="6858000"/>
          </a:xfrm>
          <a:prstGeom prst="rect">
            <a:avLst/>
          </a:prstGeom>
        </p:spPr>
      </p:pic>
      <p:sp>
        <p:nvSpPr>
          <p:cNvPr id="121" name="Object 2">
            <a:extLst>
              <a:ext uri="{FF2B5EF4-FFF2-40B4-BE49-F238E27FC236}">
                <a16:creationId xmlns:a16="http://schemas.microsoft.com/office/drawing/2014/main" id="{CEF6A67E-7DC4-488A-B008-F3CC9E384C02}"/>
              </a:ext>
            </a:extLst>
          </p:cNvPr>
          <p:cNvSpPr txBox="1"/>
          <p:nvPr/>
        </p:nvSpPr>
        <p:spPr>
          <a:xfrm>
            <a:off x="152400" y="615541"/>
            <a:ext cx="3046721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Contents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C05818-437F-4D83-ABB0-8B395A00561B}"/>
              </a:ext>
            </a:extLst>
          </p:cNvPr>
          <p:cNvSpPr txBox="1"/>
          <p:nvPr/>
        </p:nvSpPr>
        <p:spPr>
          <a:xfrm>
            <a:off x="3978611" y="427214"/>
            <a:ext cx="11576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1. 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예정사항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C8B03-4D7A-47F5-904B-9E06704D560D}"/>
              </a:ext>
            </a:extLst>
          </p:cNvPr>
          <p:cNvSpPr txBox="1"/>
          <p:nvPr/>
        </p:nvSpPr>
        <p:spPr>
          <a:xfrm>
            <a:off x="4038600" y="795754"/>
            <a:ext cx="1606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회원가입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로그인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3.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캠핑장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4.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게시판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5.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마이페이지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6.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회원관리 페이지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4E58C7C-987A-4572-AB07-93BD9FEC7097}"/>
              </a:ext>
            </a:extLst>
          </p:cNvPr>
          <p:cNvCxnSpPr/>
          <p:nvPr/>
        </p:nvCxnSpPr>
        <p:spPr>
          <a:xfrm>
            <a:off x="4038600" y="457200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30A9E481-6742-4116-8F7A-7B126F9FA82B}"/>
              </a:ext>
            </a:extLst>
          </p:cNvPr>
          <p:cNvCxnSpPr/>
          <p:nvPr/>
        </p:nvCxnSpPr>
        <p:spPr>
          <a:xfrm>
            <a:off x="4038600" y="762000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CE313505-C7E9-405F-A83A-FCBF1A83F081}"/>
              </a:ext>
            </a:extLst>
          </p:cNvPr>
          <p:cNvSpPr txBox="1"/>
          <p:nvPr/>
        </p:nvSpPr>
        <p:spPr>
          <a:xfrm>
            <a:off x="3978611" y="3399014"/>
            <a:ext cx="1162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2. 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변동사항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92D3D9F-4808-4DD7-8E62-4D9F9E93B7A3}"/>
              </a:ext>
            </a:extLst>
          </p:cNvPr>
          <p:cNvSpPr txBox="1"/>
          <p:nvPr/>
        </p:nvSpPr>
        <p:spPr>
          <a:xfrm>
            <a:off x="4038600" y="3767554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관리자 페이지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73F43B52-59CA-4631-B549-F16382B8E682}"/>
              </a:ext>
            </a:extLst>
          </p:cNvPr>
          <p:cNvCxnSpPr/>
          <p:nvPr/>
        </p:nvCxnSpPr>
        <p:spPr>
          <a:xfrm>
            <a:off x="4038600" y="3429000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17BAFC05-58C8-480D-A81B-94016C7B9FA7}"/>
              </a:ext>
            </a:extLst>
          </p:cNvPr>
          <p:cNvCxnSpPr/>
          <p:nvPr/>
        </p:nvCxnSpPr>
        <p:spPr>
          <a:xfrm>
            <a:off x="4038600" y="3733800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ECB366BB-182F-430B-9DF9-48B9478BFC73}"/>
              </a:ext>
            </a:extLst>
          </p:cNvPr>
          <p:cNvSpPr txBox="1"/>
          <p:nvPr/>
        </p:nvSpPr>
        <p:spPr>
          <a:xfrm>
            <a:off x="3978611" y="4311143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3. 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진행상황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CD2BFE6-4FC1-4C9F-9670-8BFD0DF2CCB1}"/>
              </a:ext>
            </a:extLst>
          </p:cNvPr>
          <p:cNvSpPr txBox="1"/>
          <p:nvPr/>
        </p:nvSpPr>
        <p:spPr>
          <a:xfrm>
            <a:off x="4038600" y="4679683"/>
            <a:ext cx="1428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현재 진행상황</a:t>
            </a:r>
            <a:endParaRPr lang="en-US" altLang="ko-KR" sz="14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7D9E9D5D-4F16-4AA6-86E6-DC369C75B0A9}"/>
              </a:ext>
            </a:extLst>
          </p:cNvPr>
          <p:cNvCxnSpPr/>
          <p:nvPr/>
        </p:nvCxnSpPr>
        <p:spPr>
          <a:xfrm>
            <a:off x="4038600" y="4341129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3EB47408-3CE5-4B71-8641-0A72DC27DB96}"/>
              </a:ext>
            </a:extLst>
          </p:cNvPr>
          <p:cNvCxnSpPr/>
          <p:nvPr/>
        </p:nvCxnSpPr>
        <p:spPr>
          <a:xfrm>
            <a:off x="4038600" y="4645929"/>
            <a:ext cx="5562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그래픽 123" descr="텐트">
            <a:extLst>
              <a:ext uri="{FF2B5EF4-FFF2-40B4-BE49-F238E27FC236}">
                <a16:creationId xmlns:a16="http://schemas.microsoft.com/office/drawing/2014/main" id="{727CDF26-5F79-4419-A980-2542E8E2A57D}"/>
              </a:ext>
            </a:extLst>
          </p:cNvPr>
          <p:cNvSpPr/>
          <p:nvPr/>
        </p:nvSpPr>
        <p:spPr>
          <a:xfrm>
            <a:off x="755233" y="2623196"/>
            <a:ext cx="2325958" cy="1615168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rgbClr val="28CC9E"/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37" name="그래픽 123" descr="텐트">
            <a:extLst>
              <a:ext uri="{FF2B5EF4-FFF2-40B4-BE49-F238E27FC236}">
                <a16:creationId xmlns:a16="http://schemas.microsoft.com/office/drawing/2014/main" id="{92F373B2-03EB-4593-9D94-ECDC05BEF54A}"/>
              </a:ext>
            </a:extLst>
          </p:cNvPr>
          <p:cNvSpPr/>
          <p:nvPr/>
        </p:nvSpPr>
        <p:spPr>
          <a:xfrm>
            <a:off x="474970" y="2460163"/>
            <a:ext cx="2325958" cy="1615168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1001">
            <a:extLst>
              <a:ext uri="{FF2B5EF4-FFF2-40B4-BE49-F238E27FC236}">
                <a16:creationId xmlns:a16="http://schemas.microsoft.com/office/drawing/2014/main" id="{670A74D1-08C8-4C1E-AB6E-16A8DB797718}"/>
              </a:ext>
            </a:extLst>
          </p:cNvPr>
          <p:cNvGrpSpPr/>
          <p:nvPr/>
        </p:nvGrpSpPr>
        <p:grpSpPr>
          <a:xfrm>
            <a:off x="-9525" y="1143000"/>
            <a:ext cx="4529485" cy="3560341"/>
            <a:chOff x="827703" y="3339857"/>
            <a:chExt cx="3915828" cy="3077984"/>
          </a:xfrm>
        </p:grpSpPr>
        <p:pic>
          <p:nvPicPr>
            <p:cNvPr id="56" name="Object 2">
              <a:extLst>
                <a:ext uri="{FF2B5EF4-FFF2-40B4-BE49-F238E27FC236}">
                  <a16:creationId xmlns:a16="http://schemas.microsoft.com/office/drawing/2014/main" id="{7E0D3F7E-AA35-49AB-B064-6D4D03D12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7703" y="3339857"/>
              <a:ext cx="3915828" cy="307798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AF56C7-2C31-495E-B7E7-C9468F0FC4ED}"/>
              </a:ext>
            </a:extLst>
          </p:cNvPr>
          <p:cNvSpPr txBox="1"/>
          <p:nvPr/>
        </p:nvSpPr>
        <p:spPr>
          <a:xfrm>
            <a:off x="-9525" y="1305580"/>
            <a:ext cx="1888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예정사항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F056050-5D5C-4117-89BC-1EC7FD97C0DF}"/>
              </a:ext>
            </a:extLst>
          </p:cNvPr>
          <p:cNvSpPr txBox="1"/>
          <p:nvPr/>
        </p:nvSpPr>
        <p:spPr>
          <a:xfrm>
            <a:off x="500329" y="1954177"/>
            <a:ext cx="1606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회원가입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로그인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3.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캠핑장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4.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게시판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5.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마이페이지</a:t>
            </a:r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6. </a:t>
            </a:r>
            <a:r>
              <a:rPr lang="ko-KR" altLang="en-US" sz="1400" dirty="0">
                <a:solidFill>
                  <a:schemeClr val="bg1"/>
                </a:solidFill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회원관리 페이지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E79DF4C9-F44B-4FFA-BEEE-95B95217D5E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126" y="2210092"/>
            <a:ext cx="4053403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D1386C87-06BC-4A8F-8423-5EB812622B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7" t="26414" r="76500" b="24029"/>
          <a:stretch/>
        </p:blipFill>
        <p:spPr>
          <a:xfrm>
            <a:off x="2987498" y="2210092"/>
            <a:ext cx="1898659" cy="33986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452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54">
            <a:extLst>
              <a:ext uri="{FF2B5EF4-FFF2-40B4-BE49-F238E27FC236}">
                <a16:creationId xmlns:a16="http://schemas.microsoft.com/office/drawing/2014/main" id="{8682BF93-2D60-40E3-8EB4-296EDCB43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343511"/>
            <a:ext cx="4824802" cy="6209689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755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  <a:p>
            <a:r>
              <a:rPr lang="ko-KR" altLang="en-US" sz="2400" dirty="0">
                <a:solidFill>
                  <a:srgbClr val="AE9174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가입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회원가입 서비스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41360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서비스를 이용하기 위한 개인정보 동의 및 가입 회원정보 입력화면 입니다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E899B2E-9605-468B-A259-F0E44F490406}"/>
              </a:ext>
            </a:extLst>
          </p:cNvPr>
          <p:cNvSpPr txBox="1"/>
          <p:nvPr/>
        </p:nvSpPr>
        <p:spPr>
          <a:xfrm>
            <a:off x="169982" y="2089366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회원가입 서비스에 들어간 기능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95A1463-F483-4871-97BC-10A03E213974}"/>
              </a:ext>
            </a:extLst>
          </p:cNvPr>
          <p:cNvGrpSpPr/>
          <p:nvPr/>
        </p:nvGrpSpPr>
        <p:grpSpPr>
          <a:xfrm>
            <a:off x="79783" y="4420162"/>
            <a:ext cx="548867" cy="543704"/>
            <a:chOff x="79783" y="4487101"/>
            <a:chExt cx="548867" cy="543704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F90FDB6D-CB6E-4C33-9851-171D6CD0BE7A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3648754-1288-4944-953E-32D18166AB06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62429B5C-FF4C-41AA-84A7-56D0CCD3BEF0}"/>
              </a:ext>
            </a:extLst>
          </p:cNvPr>
          <p:cNvGrpSpPr/>
          <p:nvPr/>
        </p:nvGrpSpPr>
        <p:grpSpPr>
          <a:xfrm>
            <a:off x="79783" y="5286002"/>
            <a:ext cx="548867" cy="543704"/>
            <a:chOff x="79783" y="5218600"/>
            <a:chExt cx="548867" cy="543704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9BB4068D-4ABF-427C-ACE0-D0AD9CF9992D}"/>
                </a:ext>
              </a:extLst>
            </p:cNvPr>
            <p:cNvSpPr/>
            <p:nvPr/>
          </p:nvSpPr>
          <p:spPr>
            <a:xfrm>
              <a:off x="84946" y="5218600"/>
              <a:ext cx="543704" cy="54370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8359F96-8B20-4023-BC93-749550E74108}"/>
                </a:ext>
              </a:extLst>
            </p:cNvPr>
            <p:cNvSpPr txBox="1"/>
            <p:nvPr/>
          </p:nvSpPr>
          <p:spPr>
            <a:xfrm>
              <a:off x="79783" y="5290397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04</a:t>
              </a:r>
              <a:endParaRPr lang="ko-KR" altLang="en-US" sz="20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5F527AE-0EDF-4E11-A9DD-FE739E2AAD9A}"/>
              </a:ext>
            </a:extLst>
          </p:cNvPr>
          <p:cNvGrpSpPr/>
          <p:nvPr/>
        </p:nvGrpSpPr>
        <p:grpSpPr>
          <a:xfrm>
            <a:off x="84946" y="3482690"/>
            <a:ext cx="543704" cy="543704"/>
            <a:chOff x="84946" y="3755602"/>
            <a:chExt cx="543704" cy="543704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316BC706-985A-4498-B44C-93B83E47670D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E2FABEC-5484-4A4A-AC22-B314138B4CBA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34C4796-3A2C-4ED0-B48A-4673F3C15593}"/>
              </a:ext>
            </a:extLst>
          </p:cNvPr>
          <p:cNvGrpSpPr/>
          <p:nvPr/>
        </p:nvGrpSpPr>
        <p:grpSpPr>
          <a:xfrm>
            <a:off x="84946" y="2542931"/>
            <a:ext cx="543704" cy="543704"/>
            <a:chOff x="84946" y="3024103"/>
            <a:chExt cx="543704" cy="543704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FB1D1B7-6F19-4627-8A13-73468EF47FB1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88A765A-AE30-482A-9B98-83F2A25AD3AC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4708034D-EE24-4522-BCD1-2ED917C7955E}"/>
              </a:ext>
            </a:extLst>
          </p:cNvPr>
          <p:cNvSpPr txBox="1"/>
          <p:nvPr/>
        </p:nvSpPr>
        <p:spPr>
          <a:xfrm>
            <a:off x="680637" y="252178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아이디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E4C74F-07A1-46ED-9C37-23E21D10DA68}"/>
              </a:ext>
            </a:extLst>
          </p:cNvPr>
          <p:cNvSpPr txBox="1"/>
          <p:nvPr/>
        </p:nvSpPr>
        <p:spPr>
          <a:xfrm>
            <a:off x="680637" y="2725508"/>
            <a:ext cx="3434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1. 6</a:t>
            </a:r>
            <a:r>
              <a:rPr lang="ko-KR" altLang="en-US" sz="10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자이상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12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자 이하로 작성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특수문자 금지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특정단어 금지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3.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아이디 중복확인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7BA0F3B-90FE-4866-9EE2-286F61932DB1}"/>
              </a:ext>
            </a:extLst>
          </p:cNvPr>
          <p:cNvSpPr txBox="1"/>
          <p:nvPr/>
        </p:nvSpPr>
        <p:spPr>
          <a:xfrm>
            <a:off x="680637" y="3447972"/>
            <a:ext cx="84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비밀번호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6574E41-C67F-4478-B54B-1F3C15E99EFE}"/>
              </a:ext>
            </a:extLst>
          </p:cNvPr>
          <p:cNvSpPr txBox="1"/>
          <p:nvPr/>
        </p:nvSpPr>
        <p:spPr>
          <a:xfrm>
            <a:off x="680637" y="3651694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특수문자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영어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숫자를 포함한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8~15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자리로 작성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비밀번호 확인창과 비교하는 기능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761E9D9-DB81-4F08-B269-00C7C519D3B8}"/>
              </a:ext>
            </a:extLst>
          </p:cNvPr>
          <p:cNvSpPr txBox="1"/>
          <p:nvPr/>
        </p:nvSpPr>
        <p:spPr>
          <a:xfrm>
            <a:off x="680637" y="4420162"/>
            <a:ext cx="84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닉네임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873524-E3BC-4557-8DD3-5C934400E1B0}"/>
              </a:ext>
            </a:extLst>
          </p:cNvPr>
          <p:cNvSpPr txBox="1"/>
          <p:nvPr/>
        </p:nvSpPr>
        <p:spPr>
          <a:xfrm>
            <a:off x="680637" y="4623884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특수문자를 제외한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2~10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글자로 작성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2.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특정단어 사용금지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778D7B-15E9-4E7B-A40B-E9184C7EE388}"/>
              </a:ext>
            </a:extLst>
          </p:cNvPr>
          <p:cNvSpPr txBox="1"/>
          <p:nvPr/>
        </p:nvSpPr>
        <p:spPr>
          <a:xfrm>
            <a:off x="680637" y="5329314"/>
            <a:ext cx="84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생년월일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38CFB67-368D-4DE1-B52E-1C622E776C4E}"/>
              </a:ext>
            </a:extLst>
          </p:cNvPr>
          <p:cNvSpPr txBox="1"/>
          <p:nvPr/>
        </p:nvSpPr>
        <p:spPr>
          <a:xfrm>
            <a:off x="680637" y="5533036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만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18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세미만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1900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년도 이전으로 가입이 불가능</a:t>
            </a: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5D26F067-B5EA-4047-9DD8-A34F0BB2D75B}"/>
              </a:ext>
            </a:extLst>
          </p:cNvPr>
          <p:cNvGrpSpPr/>
          <p:nvPr/>
        </p:nvGrpSpPr>
        <p:grpSpPr>
          <a:xfrm>
            <a:off x="79783" y="6031024"/>
            <a:ext cx="548867" cy="543704"/>
            <a:chOff x="79783" y="5218600"/>
            <a:chExt cx="548867" cy="543704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9F6A589A-C0DA-46B3-AEF8-6BF8BBC57D24}"/>
                </a:ext>
              </a:extLst>
            </p:cNvPr>
            <p:cNvSpPr/>
            <p:nvPr/>
          </p:nvSpPr>
          <p:spPr>
            <a:xfrm>
              <a:off x="84946" y="5218600"/>
              <a:ext cx="543704" cy="543704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B185176-CBE0-48AD-9E3E-AAFC1098319E}"/>
                </a:ext>
              </a:extLst>
            </p:cNvPr>
            <p:cNvSpPr txBox="1"/>
            <p:nvPr/>
          </p:nvSpPr>
          <p:spPr>
            <a:xfrm>
              <a:off x="79783" y="5290397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05</a:t>
              </a:r>
              <a:endParaRPr lang="ko-KR" altLang="en-US" sz="20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0B17034-1DD3-4D94-B289-BC50E308E886}"/>
              </a:ext>
            </a:extLst>
          </p:cNvPr>
          <p:cNvSpPr txBox="1"/>
          <p:nvPr/>
        </p:nvSpPr>
        <p:spPr>
          <a:xfrm>
            <a:off x="680637" y="6074336"/>
            <a:ext cx="84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이메일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3DC85F9-5458-4A49-9F6E-9659D9FA643B}"/>
              </a:ext>
            </a:extLst>
          </p:cNvPr>
          <p:cNvSpPr txBox="1"/>
          <p:nvPr/>
        </p:nvSpPr>
        <p:spPr>
          <a:xfrm>
            <a:off x="680637" y="6278058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회원가입 후 회원정보를 확인하기 위한 이메일 인증기능</a:t>
            </a:r>
          </a:p>
        </p:txBody>
      </p:sp>
    </p:spTree>
    <p:extLst>
      <p:ext uri="{BB962C8B-B14F-4D97-AF65-F5344CB8AC3E}">
        <p14:creationId xmlns:p14="http://schemas.microsoft.com/office/powerpoint/2010/main" val="2410195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18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로그인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로그인 서비스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299312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서비스를 이용하기 위해 로그인이 필요합니다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</a:p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캠핑에서는 소셜 로그인과 아이디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비밀번호 찾기 기능과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각 </a:t>
            </a:r>
            <a:r>
              <a:rPr lang="ko-KR" altLang="en-US" sz="9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회원별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권한이 주어집니다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</a:p>
        </p:txBody>
      </p:sp>
      <p:pic>
        <p:nvPicPr>
          <p:cNvPr id="94" name="그림 93">
            <a:extLst>
              <a:ext uri="{FF2B5EF4-FFF2-40B4-BE49-F238E27FC236}">
                <a16:creationId xmlns:a16="http://schemas.microsoft.com/office/drawing/2014/main" id="{98FCE389-7B3A-4965-8D37-D22BB2AEC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332" y="348930"/>
            <a:ext cx="4823817" cy="266590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5" name="그림 94">
            <a:extLst>
              <a:ext uri="{FF2B5EF4-FFF2-40B4-BE49-F238E27FC236}">
                <a16:creationId xmlns:a16="http://schemas.microsoft.com/office/drawing/2014/main" id="{2E10F662-BE96-48F8-BAF5-A33ACE3FD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331" y="4566954"/>
            <a:ext cx="4823817" cy="42870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그림 95">
            <a:extLst>
              <a:ext uri="{FF2B5EF4-FFF2-40B4-BE49-F238E27FC236}">
                <a16:creationId xmlns:a16="http://schemas.microsoft.com/office/drawing/2014/main" id="{975A6ED2-3BA1-40C1-A6EC-12EFB3637E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58" r="861"/>
          <a:stretch/>
        </p:blipFill>
        <p:spPr>
          <a:xfrm>
            <a:off x="4706332" y="3902312"/>
            <a:ext cx="4823817" cy="47954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7" name="그림 96">
            <a:extLst>
              <a:ext uri="{FF2B5EF4-FFF2-40B4-BE49-F238E27FC236}">
                <a16:creationId xmlns:a16="http://schemas.microsoft.com/office/drawing/2014/main" id="{D76E0E2E-AB97-4DEE-98BC-05AE51B5D6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6332" y="3288822"/>
            <a:ext cx="4823817" cy="479547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961062FE-62A3-4AB9-8DA6-4AC1A22ABCD2}"/>
              </a:ext>
            </a:extLst>
          </p:cNvPr>
          <p:cNvSpPr txBox="1"/>
          <p:nvPr/>
        </p:nvSpPr>
        <p:spPr>
          <a:xfrm>
            <a:off x="169982" y="3259723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회원가입 서비스에 들어간 기능</a:t>
            </a: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02DEFB1D-2543-4513-8302-0C46A38149F1}"/>
              </a:ext>
            </a:extLst>
          </p:cNvPr>
          <p:cNvGrpSpPr/>
          <p:nvPr/>
        </p:nvGrpSpPr>
        <p:grpSpPr>
          <a:xfrm>
            <a:off x="79783" y="5590519"/>
            <a:ext cx="548867" cy="543704"/>
            <a:chOff x="79783" y="4487101"/>
            <a:chExt cx="548867" cy="543704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630BFBB-A842-4F8F-88E5-163BF45AF596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0320DC93-5586-4782-98F2-0B47E02216C5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C8F1C00D-040D-4509-A3CC-427F96D5F35E}"/>
              </a:ext>
            </a:extLst>
          </p:cNvPr>
          <p:cNvGrpSpPr/>
          <p:nvPr/>
        </p:nvGrpSpPr>
        <p:grpSpPr>
          <a:xfrm>
            <a:off x="84946" y="4653047"/>
            <a:ext cx="543704" cy="543704"/>
            <a:chOff x="84946" y="3755602"/>
            <a:chExt cx="543704" cy="543704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E78F189E-3DC5-43E4-8D20-1CD7D6F17FB3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0B8B2AFD-A37F-4A0C-87C0-60557B5A634D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7F410EBF-9266-4645-81E1-A12E264154FA}"/>
              </a:ext>
            </a:extLst>
          </p:cNvPr>
          <p:cNvGrpSpPr/>
          <p:nvPr/>
        </p:nvGrpSpPr>
        <p:grpSpPr>
          <a:xfrm>
            <a:off x="84946" y="3713288"/>
            <a:ext cx="543704" cy="543704"/>
            <a:chOff x="84946" y="3024103"/>
            <a:chExt cx="543704" cy="543704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5687D1F6-9A33-4F64-8A25-EF9EFAD71B56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8B545880-02CE-4D1B-804D-3B9955E2632B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98CB3397-FD73-4C1C-9D27-942928BA754F}"/>
              </a:ext>
            </a:extLst>
          </p:cNvPr>
          <p:cNvSpPr txBox="1"/>
          <p:nvPr/>
        </p:nvSpPr>
        <p:spPr>
          <a:xfrm>
            <a:off x="680637" y="3692143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소셜 로그인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D0F952D-8E0C-4DA9-B10D-740D82841BEF}"/>
              </a:ext>
            </a:extLst>
          </p:cNvPr>
          <p:cNvSpPr txBox="1"/>
          <p:nvPr/>
        </p:nvSpPr>
        <p:spPr>
          <a:xfrm>
            <a:off x="680637" y="3895865"/>
            <a:ext cx="3434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네이버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카카오톡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구글을 통한 </a:t>
            </a:r>
            <a:r>
              <a:rPr lang="ko-KR" altLang="en-US" sz="10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소셜로그인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기능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6BECC4B-C2A1-4895-B537-D56BBE43EFB6}"/>
              </a:ext>
            </a:extLst>
          </p:cNvPr>
          <p:cNvSpPr txBox="1"/>
          <p:nvPr/>
        </p:nvSpPr>
        <p:spPr>
          <a:xfrm>
            <a:off x="680637" y="4618329"/>
            <a:ext cx="2511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아이디</a:t>
            </a:r>
            <a:r>
              <a:rPr lang="en-US" altLang="ko-KR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, 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비밀번호 찾기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E9FFAE52-3992-4170-B54A-5F62FAD77C18}"/>
              </a:ext>
            </a:extLst>
          </p:cNvPr>
          <p:cNvSpPr txBox="1"/>
          <p:nvPr/>
        </p:nvSpPr>
        <p:spPr>
          <a:xfrm>
            <a:off x="680637" y="4822051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1.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회원가입을 진행 했던 계정을 잃어버렸을 경우를  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  대비하여 아이디와 비밀번호 찾기 기능을 추가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86ACA69-94B7-4757-B6A9-0201DB7BD25A}"/>
              </a:ext>
            </a:extLst>
          </p:cNvPr>
          <p:cNvSpPr txBox="1"/>
          <p:nvPr/>
        </p:nvSpPr>
        <p:spPr>
          <a:xfrm>
            <a:off x="680637" y="5590519"/>
            <a:ext cx="1605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회원별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권한 설정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AE0DEB9-CB8C-4CD1-9A77-77691753B33C}"/>
              </a:ext>
            </a:extLst>
          </p:cNvPr>
          <p:cNvSpPr txBox="1"/>
          <p:nvPr/>
        </p:nvSpPr>
        <p:spPr>
          <a:xfrm>
            <a:off x="680637" y="5794241"/>
            <a:ext cx="4272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로그인 진행 시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회원별로 권한이 주어집니다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- GUEST(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이메일 인증없이 로그인을 진행한 유저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 이용 제한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- USER(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이메일 인증 완료 후 로그인을 진행 한 유저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 이용 가능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)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- ADMIN(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웹사이트 서비스 운영자로 모든 사이트의 권한을 담당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캠핑장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캠핑장 서비스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2579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캠핑의 핵심인 전국 </a:t>
            </a:r>
            <a:r>
              <a:rPr lang="ko-KR" altLang="en-US" sz="9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테마별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캠핑장 위치 및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특징을 서비스 이용자에게 공개하는 페이지입니다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089366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캠핑장 서비스에 들어간 기능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FFD9FB-2D7E-40D5-ACD8-69B0C470CB57}"/>
              </a:ext>
            </a:extLst>
          </p:cNvPr>
          <p:cNvGrpSpPr/>
          <p:nvPr/>
        </p:nvGrpSpPr>
        <p:grpSpPr>
          <a:xfrm>
            <a:off x="79783" y="4420162"/>
            <a:ext cx="548867" cy="543704"/>
            <a:chOff x="79783" y="4487101"/>
            <a:chExt cx="548867" cy="54370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9642BC9-8549-4464-A31A-F83A5DC11D48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F69C913-7943-40F4-9D30-9BA258EC2647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C930608-451A-4F9E-939D-AE7DE4EF5242}"/>
              </a:ext>
            </a:extLst>
          </p:cNvPr>
          <p:cNvGrpSpPr/>
          <p:nvPr/>
        </p:nvGrpSpPr>
        <p:grpSpPr>
          <a:xfrm>
            <a:off x="79783" y="5286002"/>
            <a:ext cx="548867" cy="543704"/>
            <a:chOff x="79783" y="5218600"/>
            <a:chExt cx="548867" cy="543704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CA6F8A6-F21A-42AE-B298-1C149708677B}"/>
                </a:ext>
              </a:extLst>
            </p:cNvPr>
            <p:cNvSpPr/>
            <p:nvPr/>
          </p:nvSpPr>
          <p:spPr>
            <a:xfrm>
              <a:off x="84946" y="5218600"/>
              <a:ext cx="543704" cy="54370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35DD56-2D51-47A1-B616-9C865DBB8911}"/>
                </a:ext>
              </a:extLst>
            </p:cNvPr>
            <p:cNvSpPr txBox="1"/>
            <p:nvPr/>
          </p:nvSpPr>
          <p:spPr>
            <a:xfrm>
              <a:off x="79783" y="5290397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04</a:t>
              </a:r>
              <a:endParaRPr lang="ko-KR" altLang="en-US" sz="20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3482690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2542931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252178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지도 </a:t>
            </a:r>
            <a:r>
              <a:rPr lang="en-US" altLang="ko-KR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API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2725508"/>
            <a:ext cx="3434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카카오 지도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API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를 도입하여 서비스 이용자들에게 불편함 없는 서비스 제동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3447972"/>
            <a:ext cx="995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날씨 </a:t>
            </a:r>
            <a:r>
              <a:rPr lang="en-US" altLang="ko-KR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API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3651694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캠핑장을 안전하고 편하게 이용할 수 있도록 날씨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API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도입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9C179A6-5705-40F5-A5F5-2D4FB8BFB4FD}"/>
              </a:ext>
            </a:extLst>
          </p:cNvPr>
          <p:cNvSpPr txBox="1"/>
          <p:nvPr/>
        </p:nvSpPr>
        <p:spPr>
          <a:xfrm>
            <a:off x="680637" y="4420162"/>
            <a:ext cx="1376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GPS API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B46BDC-5F7D-4B7D-B722-A690B9832619}"/>
              </a:ext>
            </a:extLst>
          </p:cNvPr>
          <p:cNvSpPr txBox="1"/>
          <p:nvPr/>
        </p:nvSpPr>
        <p:spPr>
          <a:xfrm>
            <a:off x="680637" y="4623884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현재 자신의 위치에서 제일 가까운 캠핑장부터 가장 먼 캠핑장까지 한눈에 알아볼 수 있도록 </a:t>
            </a:r>
            <a: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GPS API 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도입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394049-30A5-4A1F-898E-CC88DD9E5326}"/>
              </a:ext>
            </a:extLst>
          </p:cNvPr>
          <p:cNvSpPr txBox="1"/>
          <p:nvPr/>
        </p:nvSpPr>
        <p:spPr>
          <a:xfrm>
            <a:off x="680637" y="5329314"/>
            <a:ext cx="2519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각 캠핑장 </a:t>
            </a:r>
            <a:r>
              <a:rPr lang="ko-KR" altLang="en-US" sz="14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테마별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분류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8AB3F9-3F09-4AB9-9B37-8096E8B491A5}"/>
              </a:ext>
            </a:extLst>
          </p:cNvPr>
          <p:cNvSpPr txBox="1"/>
          <p:nvPr/>
        </p:nvSpPr>
        <p:spPr>
          <a:xfrm>
            <a:off x="680637" y="5533036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전국 캠핑장의 종류를 테마별로 구분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7E492E0-22EA-4CA8-95AF-FA7F9970487C}"/>
              </a:ext>
            </a:extLst>
          </p:cNvPr>
          <p:cNvGrpSpPr/>
          <p:nvPr/>
        </p:nvGrpSpPr>
        <p:grpSpPr>
          <a:xfrm>
            <a:off x="79783" y="6031024"/>
            <a:ext cx="548867" cy="543704"/>
            <a:chOff x="79783" y="5218600"/>
            <a:chExt cx="548867" cy="543704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530C0526-E4C0-43C3-85F4-984EE31FB5CC}"/>
                </a:ext>
              </a:extLst>
            </p:cNvPr>
            <p:cNvSpPr/>
            <p:nvPr/>
          </p:nvSpPr>
          <p:spPr>
            <a:xfrm>
              <a:off x="84946" y="5218600"/>
              <a:ext cx="543704" cy="543704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0D442E1-331A-4EAF-9952-9917ADDEE473}"/>
                </a:ext>
              </a:extLst>
            </p:cNvPr>
            <p:cNvSpPr txBox="1"/>
            <p:nvPr/>
          </p:nvSpPr>
          <p:spPr>
            <a:xfrm>
              <a:off x="79783" y="5290397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05</a:t>
              </a:r>
              <a:endParaRPr lang="ko-KR" altLang="en-US" sz="2000" dirty="0">
                <a:solidFill>
                  <a:schemeClr val="bg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6D217FD-52CF-49B3-A01B-18E453936B6A}"/>
              </a:ext>
            </a:extLst>
          </p:cNvPr>
          <p:cNvSpPr txBox="1"/>
          <p:nvPr/>
        </p:nvSpPr>
        <p:spPr>
          <a:xfrm>
            <a:off x="680637" y="6074336"/>
            <a:ext cx="1148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상세페이지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E860A11-26B8-4486-AB42-99B2AA372118}"/>
              </a:ext>
            </a:extLst>
          </p:cNvPr>
          <p:cNvSpPr txBox="1"/>
          <p:nvPr/>
        </p:nvSpPr>
        <p:spPr>
          <a:xfrm>
            <a:off x="680637" y="6278058"/>
            <a:ext cx="3291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각 캠핑장 별 중요한 정보를 확인 할 수 있는 페이지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603C554-E53C-4D2A-839F-0EAD19C5D949}"/>
              </a:ext>
            </a:extLst>
          </p:cNvPr>
          <p:cNvSpPr/>
          <p:nvPr/>
        </p:nvSpPr>
        <p:spPr>
          <a:xfrm>
            <a:off x="4495800" y="914400"/>
            <a:ext cx="4953000" cy="54677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 descr="아차차! 죄송합니다!">
            <a:extLst>
              <a:ext uri="{FF2B5EF4-FFF2-40B4-BE49-F238E27FC236}">
                <a16:creationId xmlns:a16="http://schemas.microsoft.com/office/drawing/2014/main" id="{45D6A19E-4251-4C8A-9471-4B2AEA839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982" y="2479279"/>
            <a:ext cx="2950635" cy="2950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CD9473F-C0D9-499C-B2E2-66399168BCC0}"/>
              </a:ext>
            </a:extLst>
          </p:cNvPr>
          <p:cNvSpPr txBox="1"/>
          <p:nvPr/>
        </p:nvSpPr>
        <p:spPr>
          <a:xfrm>
            <a:off x="5613999" y="1889800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아직 구현 중입니다</a:t>
            </a:r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.</a:t>
            </a:r>
            <a:endParaRPr lang="ko-KR" altLang="en-US" sz="16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3764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게시판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공지사항 페이지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NG</a:t>
            </a: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웹 사이트를 관리하는 운영진이 사이트 운영 중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전달 사항을 적는 페이지입니다</a:t>
            </a:r>
            <a: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089366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공지사항 서비스에 들어간 기능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FFD9FB-2D7E-40D5-ACD8-69B0C470CB57}"/>
              </a:ext>
            </a:extLst>
          </p:cNvPr>
          <p:cNvGrpSpPr/>
          <p:nvPr/>
        </p:nvGrpSpPr>
        <p:grpSpPr>
          <a:xfrm>
            <a:off x="79783" y="4420162"/>
            <a:ext cx="548867" cy="543704"/>
            <a:chOff x="79783" y="4487101"/>
            <a:chExt cx="548867" cy="54370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9642BC9-8549-4464-A31A-F83A5DC11D48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F69C913-7943-40F4-9D30-9BA258EC2647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3482690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2542931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252178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썸머노트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웹 에디터 사용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2725508"/>
            <a:ext cx="3434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썸머노트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웹 에디터를 사용함에 따라 이미지 업로드가 가능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3447972"/>
            <a:ext cx="1681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파일 업로드 기능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3651694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이미지 뿐만이 아닌 파일 업로드 기능을 추가하여 운영진이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전달할 내용을 더 쉽게 보여줄 수 있음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9C179A6-5705-40F5-A5F5-2D4FB8BFB4FD}"/>
              </a:ext>
            </a:extLst>
          </p:cNvPr>
          <p:cNvSpPr txBox="1"/>
          <p:nvPr/>
        </p:nvSpPr>
        <p:spPr>
          <a:xfrm>
            <a:off x="680637" y="4420162"/>
            <a:ext cx="1376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검색기능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B46BDC-5F7D-4B7D-B722-A690B9832619}"/>
              </a:ext>
            </a:extLst>
          </p:cNvPr>
          <p:cNvSpPr txBox="1"/>
          <p:nvPr/>
        </p:nvSpPr>
        <p:spPr>
          <a:xfrm>
            <a:off x="680637" y="4623884"/>
            <a:ext cx="3738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많은 공지사항의 내용이 쌓였을 경우를 대비하여</a:t>
            </a:r>
            <a:br>
              <a:rPr lang="en-US" altLang="ko-KR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서비스를 이용하는 사용자들이 검색을 할 수 있게 검색기능 추가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BB90EE06-A049-4D3D-88D9-C6957B469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636" y="340502"/>
            <a:ext cx="4867564" cy="3398935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8424A5BF-3682-4D5B-8500-A50EE051C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636" y="3851749"/>
            <a:ext cx="4867564" cy="26484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284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게시판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</a:t>
            </a:r>
            <a:r>
              <a:rPr lang="en-US" altLang="ko-KR" sz="16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QnA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페이지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3118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웹사이트 이용 중 유저가 궁금한 사항이나 불편한 사항에 대한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내용을 운영진한테 질문할 수 있는 페이지</a:t>
            </a:r>
            <a:endParaRPr lang="en-US" altLang="ko-KR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667000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공지사항 서비스에 들어간 기능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4060324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3120565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3099420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검색 기능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3303142"/>
            <a:ext cx="3530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다양한 유저가 질문한 내용 및 본인이 질문한 내용을 확인 할 수 있도록 검색 기능 도입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402560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운영진의 답글 </a:t>
            </a:r>
            <a:r>
              <a:rPr lang="ko-KR" altLang="en-US" sz="140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작성 중 수정기능 제거</a:t>
            </a:r>
            <a:endParaRPr lang="ko-KR" altLang="en-US" sz="1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4229328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운영진이 글을 읽기 전 글 작성자는 수정이 가능하나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운영진이 글을 읽게 되면 수정이 불가능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BB90EE06-A049-4D3D-88D9-C6957B469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636" y="340502"/>
            <a:ext cx="4867564" cy="3398935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8424A5BF-3682-4D5B-8500-A50EE051C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636" y="3851749"/>
            <a:ext cx="4867564" cy="26484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372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A512C2-5D93-4DA1-868B-F4858938BC75}"/>
              </a:ext>
            </a:extLst>
          </p:cNvPr>
          <p:cNvSpPr txBox="1"/>
          <p:nvPr/>
        </p:nvSpPr>
        <p:spPr>
          <a:xfrm>
            <a:off x="111897" y="228600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게시판</a:t>
            </a:r>
            <a:endParaRPr lang="en-US" altLang="ko-KR" sz="2400" dirty="0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46D98-5BD1-4FAD-9747-42FBEB22B79B}"/>
              </a:ext>
            </a:extLst>
          </p:cNvPr>
          <p:cNvSpPr txBox="1"/>
          <p:nvPr/>
        </p:nvSpPr>
        <p:spPr>
          <a:xfrm>
            <a:off x="169982" y="1156438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NG</a:t>
            </a:r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 캠핑후기 페이지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75385-478C-45F0-B334-CAC6C4AC5A58}"/>
              </a:ext>
            </a:extLst>
          </p:cNvPr>
          <p:cNvSpPr txBox="1"/>
          <p:nvPr/>
        </p:nvSpPr>
        <p:spPr>
          <a:xfrm>
            <a:off x="198883" y="1521543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웹사이트 이용 중 유저들과 다양한 소통을 위한</a:t>
            </a:r>
            <a:br>
              <a:rPr lang="en-US" altLang="ko-KR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</a:br>
            <a:r>
              <a:rPr lang="ko-KR" altLang="en-US" sz="9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 후기 페이지</a:t>
            </a:r>
            <a:endParaRPr lang="en-US" altLang="ko-KR" sz="9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3D0D49-34B1-4C0B-A02D-36F3A6DECDAF}"/>
              </a:ext>
            </a:extLst>
          </p:cNvPr>
          <p:cNvSpPr txBox="1"/>
          <p:nvPr/>
        </p:nvSpPr>
        <p:spPr>
          <a:xfrm>
            <a:off x="169982" y="2667000"/>
            <a:ext cx="2859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캠핑후기 서비스에 들어간 기능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2776A2-D59B-4515-8885-C4B3110DEB02}"/>
              </a:ext>
            </a:extLst>
          </p:cNvPr>
          <p:cNvGrpSpPr/>
          <p:nvPr/>
        </p:nvGrpSpPr>
        <p:grpSpPr>
          <a:xfrm>
            <a:off x="84946" y="4060324"/>
            <a:ext cx="543704" cy="543704"/>
            <a:chOff x="84946" y="3755602"/>
            <a:chExt cx="543704" cy="543704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86D7977-3E63-4A9D-B5A1-9F270C6345F4}"/>
                </a:ext>
              </a:extLst>
            </p:cNvPr>
            <p:cNvSpPr/>
            <p:nvPr/>
          </p:nvSpPr>
          <p:spPr>
            <a:xfrm>
              <a:off x="84946" y="3755602"/>
              <a:ext cx="543704" cy="5437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333CAE-A6B0-4BE3-9ECB-90F3DF9E494B}"/>
                </a:ext>
              </a:extLst>
            </p:cNvPr>
            <p:cNvSpPr txBox="1"/>
            <p:nvPr/>
          </p:nvSpPr>
          <p:spPr>
            <a:xfrm>
              <a:off x="108358" y="3827399"/>
              <a:ext cx="501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02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328F307-56A3-4144-AB8A-8D816144F691}"/>
              </a:ext>
            </a:extLst>
          </p:cNvPr>
          <p:cNvGrpSpPr/>
          <p:nvPr/>
        </p:nvGrpSpPr>
        <p:grpSpPr>
          <a:xfrm>
            <a:off x="84946" y="3120565"/>
            <a:ext cx="543704" cy="543704"/>
            <a:chOff x="84946" y="3024103"/>
            <a:chExt cx="543704" cy="543704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A606076-FFD9-4C60-88A9-10AD9CEC5D97}"/>
                </a:ext>
              </a:extLst>
            </p:cNvPr>
            <p:cNvSpPr/>
            <p:nvPr/>
          </p:nvSpPr>
          <p:spPr>
            <a:xfrm>
              <a:off x="84946" y="3024103"/>
              <a:ext cx="543704" cy="54370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913D54-FCE2-4EBE-B61D-F484D262D0C6}"/>
                </a:ext>
              </a:extLst>
            </p:cNvPr>
            <p:cNvSpPr txBox="1"/>
            <p:nvPr/>
          </p:nvSpPr>
          <p:spPr>
            <a:xfrm>
              <a:off x="127408" y="3095900"/>
              <a:ext cx="458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01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6AB9137-94A3-424F-BA40-2DF948DE0E99}"/>
              </a:ext>
            </a:extLst>
          </p:cNvPr>
          <p:cNvSpPr txBox="1"/>
          <p:nvPr/>
        </p:nvSpPr>
        <p:spPr>
          <a:xfrm>
            <a:off x="680637" y="3099420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썸머노트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웹 에디터 사용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97B805-C7D8-41F3-8D5A-8C160BF9F4DA}"/>
              </a:ext>
            </a:extLst>
          </p:cNvPr>
          <p:cNvSpPr txBox="1"/>
          <p:nvPr/>
        </p:nvSpPr>
        <p:spPr>
          <a:xfrm>
            <a:off x="680637" y="3303142"/>
            <a:ext cx="3530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썸머노트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웹 에디터를 사용함에 따라 이미지 업로드가 가능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79C81E-7BE1-43D5-824A-B921D9099BCC}"/>
              </a:ext>
            </a:extLst>
          </p:cNvPr>
          <p:cNvSpPr txBox="1"/>
          <p:nvPr/>
        </p:nvSpPr>
        <p:spPr>
          <a:xfrm>
            <a:off x="680637" y="4025606"/>
            <a:ext cx="297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검색기능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D016E-D0AC-4224-9F1D-1EE3E8A0C5C3}"/>
              </a:ext>
            </a:extLst>
          </p:cNvPr>
          <p:cNvSpPr txBox="1"/>
          <p:nvPr/>
        </p:nvSpPr>
        <p:spPr>
          <a:xfrm>
            <a:off x="680637" y="4229328"/>
            <a:ext cx="329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캠핑후기 내용이 쌓였을 경우를 대비하여 서비스 이용자들이 검색을 통해 확인 할 수 있도록 검색기능을 추가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77BB6470-BF09-4B82-81A1-ECA2EAD29227}"/>
              </a:ext>
            </a:extLst>
          </p:cNvPr>
          <p:cNvGrpSpPr/>
          <p:nvPr/>
        </p:nvGrpSpPr>
        <p:grpSpPr>
          <a:xfrm>
            <a:off x="84946" y="4993734"/>
            <a:ext cx="548867" cy="543704"/>
            <a:chOff x="79783" y="4487101"/>
            <a:chExt cx="548867" cy="543704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6140314-DC6A-4CD1-B646-3453F19E53EB}"/>
                </a:ext>
              </a:extLst>
            </p:cNvPr>
            <p:cNvSpPr/>
            <p:nvPr/>
          </p:nvSpPr>
          <p:spPr>
            <a:xfrm>
              <a:off x="84946" y="4487101"/>
              <a:ext cx="543704" cy="54370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89347C7-B0C7-4C4B-A8DD-E796E12A3CCA}"/>
                </a:ext>
              </a:extLst>
            </p:cNvPr>
            <p:cNvSpPr txBox="1"/>
            <p:nvPr/>
          </p:nvSpPr>
          <p:spPr>
            <a:xfrm>
              <a:off x="79783" y="4558898"/>
              <a:ext cx="543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인터파크고딕 B" panose="02000000000000000000" pitchFamily="2" charset="-127"/>
                  <a:ea typeface="인터파크고딕 B" panose="02000000000000000000" pitchFamily="2" charset="-127"/>
                </a:rPr>
                <a:t>03</a:t>
              </a:r>
              <a:endParaRPr lang="ko-KR" altLang="en-US" sz="2000" dirty="0">
                <a:latin typeface="인터파크고딕 B" panose="02000000000000000000" pitchFamily="2" charset="-127"/>
                <a:ea typeface="인터파크고딕 B" panose="02000000000000000000" pitchFamily="2" charset="-127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0281845-7921-42D5-BCF1-AE81106BE9D0}"/>
              </a:ext>
            </a:extLst>
          </p:cNvPr>
          <p:cNvSpPr txBox="1"/>
          <p:nvPr/>
        </p:nvSpPr>
        <p:spPr>
          <a:xfrm>
            <a:off x="685800" y="4993734"/>
            <a:ext cx="2344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댓글 및 </a:t>
            </a:r>
            <a:r>
              <a:rPr lang="ko-KR" altLang="en-US" sz="1400" dirty="0" err="1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대댓글</a:t>
            </a:r>
            <a:r>
              <a:rPr lang="ko-KR" altLang="en-US" sz="1400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기능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033102C-7774-409B-9046-CB9E7D3AFA23}"/>
              </a:ext>
            </a:extLst>
          </p:cNvPr>
          <p:cNvSpPr txBox="1"/>
          <p:nvPr/>
        </p:nvSpPr>
        <p:spPr>
          <a:xfrm>
            <a:off x="685800" y="5197456"/>
            <a:ext cx="37389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서비스 이용자들의 다양한 소통을 위한 댓글 및 </a:t>
            </a:r>
            <a:r>
              <a:rPr lang="ko-KR" altLang="en-US" sz="1000" dirty="0" err="1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대댓글</a:t>
            </a:r>
            <a:r>
              <a:rPr lang="ko-KR" altLang="en-US" sz="10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서비스 도입</a:t>
            </a:r>
            <a:endParaRPr lang="en-US" altLang="ko-KR" sz="10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5623C061-E8CD-4D08-88B4-0F63A3C02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1" y="344505"/>
            <a:ext cx="4824802" cy="290107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2295B230-2763-4613-86DF-1F560EDC6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1" y="3448355"/>
            <a:ext cx="4824802" cy="324287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4107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827</Words>
  <Application>Microsoft Office PowerPoint</Application>
  <PresentationFormat>A4 용지(210x297mm)</PresentationFormat>
  <Paragraphs>194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인터파크고딕 L</vt:lpstr>
      <vt:lpstr>Arial</vt:lpstr>
      <vt:lpstr>Calibri</vt:lpstr>
      <vt:lpstr>12롯데마트드림Bold</vt:lpstr>
      <vt:lpstr>인터파크고딕 B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zkdlw</cp:lastModifiedBy>
  <cp:revision>5</cp:revision>
  <dcterms:created xsi:type="dcterms:W3CDTF">2022-04-05T16:06:54Z</dcterms:created>
  <dcterms:modified xsi:type="dcterms:W3CDTF">2022-04-05T08:36:20Z</dcterms:modified>
</cp:coreProperties>
</file>